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nknown Us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714" y="7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GB"/>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9/19/2019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9/19/2019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GB"/>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9/19/2019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9/19/2019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9/19/2019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GB"/>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9/19/2019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GB"/>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9/19/2019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9/19/2019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C4345D10-2DEF-C041-954D-F4BF2F1FBE27}"/>
              </a:ext>
            </a:extLst>
          </p:cNvPr>
          <p:cNvSpPr>
            <a:spLocks noGrp="1"/>
          </p:cNvSpPr>
          <p:nvPr>
            <p:ph type="subTitle" idx="1"/>
          </p:nvPr>
        </p:nvSpPr>
        <p:spPr/>
        <p:txBody>
          <a:bodyPr/>
          <a:lstStyle/>
          <a:p>
            <a:r>
              <a:rPr lang="en-GB" b="1" dirty="0"/>
              <a:t>C2h point </a:t>
            </a:r>
            <a:r>
              <a:rPr lang="en-GB" b="1" dirty="0" smtClean="0"/>
              <a:t>group</a:t>
            </a:r>
          </a:p>
          <a:p>
            <a:r>
              <a:rPr lang="en-GB" b="1" dirty="0" err="1" smtClean="0"/>
              <a:t>Dr.N.Rexin</a:t>
            </a:r>
            <a:r>
              <a:rPr lang="en-GB" b="1" smtClean="0"/>
              <a:t> Alphonse</a:t>
            </a:r>
            <a:endParaRPr lang="en-US" b="1" dirty="0"/>
          </a:p>
        </p:txBody>
      </p:sp>
      <p:sp>
        <p:nvSpPr>
          <p:cNvPr id="5" name="Title 4">
            <a:extLst>
              <a:ext uri="{FF2B5EF4-FFF2-40B4-BE49-F238E27FC236}">
                <a16:creationId xmlns="" xmlns:a16="http://schemas.microsoft.com/office/drawing/2014/main" id="{66B880FA-36F7-964C-BF73-A4EB7C3BDCF9}"/>
              </a:ext>
            </a:extLst>
          </p:cNvPr>
          <p:cNvSpPr>
            <a:spLocks noGrp="1"/>
          </p:cNvSpPr>
          <p:nvPr>
            <p:ph type="ctrTitle"/>
          </p:nvPr>
        </p:nvSpPr>
        <p:spPr/>
        <p:txBody>
          <a:bodyPr/>
          <a:lstStyle/>
          <a:p>
            <a:r>
              <a:rPr lang="en-GB" b="1"/>
              <a:t>Construction of character table</a:t>
            </a:r>
            <a:endParaRPr lang="en-US" b="1"/>
          </a:p>
        </p:txBody>
      </p:sp>
    </p:spTree>
    <p:extLst>
      <p:ext uri="{BB962C8B-B14F-4D97-AF65-F5344CB8AC3E}">
        <p14:creationId xmlns:p14="http://schemas.microsoft.com/office/powerpoint/2010/main" val="3078920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6EC030-905A-694B-A8AA-0B31F1434394}"/>
              </a:ext>
            </a:extLst>
          </p:cNvPr>
          <p:cNvSpPr>
            <a:spLocks noGrp="1"/>
          </p:cNvSpPr>
          <p:nvPr>
            <p:ph type="title"/>
          </p:nvPr>
        </p:nvSpPr>
        <p:spPr/>
        <p:txBody>
          <a:bodyPr/>
          <a:lstStyle/>
          <a:p>
            <a:r>
              <a:rPr lang="en-US" dirty="0" smtClean="0"/>
              <a:t>                     Values of X’</a:t>
            </a:r>
            <a:endParaRPr lang="en-US" dirty="0"/>
          </a:p>
        </p:txBody>
      </p:sp>
      <p:sp>
        <p:nvSpPr>
          <p:cNvPr id="3" name="Content Placeholder 2">
            <a:extLst>
              <a:ext uri="{FF2B5EF4-FFF2-40B4-BE49-F238E27FC236}">
                <a16:creationId xmlns="" xmlns:a16="http://schemas.microsoft.com/office/drawing/2014/main" id="{B418459C-CB26-D346-AC30-5E009E55424C}"/>
              </a:ext>
            </a:extLst>
          </p:cNvPr>
          <p:cNvSpPr>
            <a:spLocks noGrp="1"/>
          </p:cNvSpPr>
          <p:nvPr>
            <p:ph idx="1"/>
          </p:nvPr>
        </p:nvSpPr>
        <p:spPr/>
        <p:txBody>
          <a:bodyPr/>
          <a:lstStyle/>
          <a:p>
            <a:r>
              <a:rPr lang="en-GB"/>
              <a:t>Considering T2 and T3</a:t>
            </a:r>
          </a:p>
          <a:p>
            <a:pPr marL="0" indent="0">
              <a:buNone/>
            </a:pPr>
            <a:r>
              <a:rPr lang="en-GB"/>
              <a:t>         1.1.1+1.(-1).X’C2+1.1.X’i+1.(-1).X’h=0</a:t>
            </a:r>
          </a:p>
          <a:p>
            <a:r>
              <a:rPr lang="en-GB"/>
              <a:t>By equating the above equation.we get,</a:t>
            </a:r>
          </a:p>
          <a:p>
            <a:pPr marL="0" indent="0">
              <a:buNone/>
            </a:pPr>
            <a:r>
              <a:rPr lang="en-GB"/>
              <a:t>                          x’i=-1</a:t>
            </a:r>
          </a:p>
          <a:p>
            <a:r>
              <a:rPr lang="en-GB"/>
              <a:t>The condition satisfied only if,</a:t>
            </a:r>
          </a:p>
          <a:p>
            <a:pPr marL="0" indent="0">
              <a:buNone/>
            </a:pPr>
            <a:r>
              <a:rPr lang="en-GB"/>
              <a:t>                X’C2=1 and X’h=-1</a:t>
            </a:r>
          </a:p>
        </p:txBody>
      </p:sp>
    </p:spTree>
    <p:extLst>
      <p:ext uri="{BB962C8B-B14F-4D97-AF65-F5344CB8AC3E}">
        <p14:creationId xmlns:p14="http://schemas.microsoft.com/office/powerpoint/2010/main" val="2227964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D4CDDFE-DDE3-6B45-A5A4-4A1B3EEAA9B9}"/>
              </a:ext>
            </a:extLst>
          </p:cNvPr>
          <p:cNvSpPr>
            <a:spLocks noGrp="1"/>
          </p:cNvSpPr>
          <p:nvPr>
            <p:ph type="title"/>
          </p:nvPr>
        </p:nvSpPr>
        <p:spPr/>
        <p:txBody>
          <a:bodyPr/>
          <a:lstStyle/>
          <a:p>
            <a:r>
              <a:rPr lang="en-GB" dirty="0" smtClean="0"/>
              <a:t>   Characteristics of </a:t>
            </a:r>
            <a:r>
              <a:rPr lang="en-GB" dirty="0"/>
              <a:t>C2h point </a:t>
            </a:r>
            <a:r>
              <a:rPr lang="en-GB" dirty="0" smtClean="0"/>
              <a:t>group</a:t>
            </a:r>
            <a:endParaRPr lang="en-US" dirty="0"/>
          </a:p>
        </p:txBody>
      </p:sp>
      <p:sp>
        <p:nvSpPr>
          <p:cNvPr id="3" name="Content Placeholder 2">
            <a:extLst>
              <a:ext uri="{FF2B5EF4-FFF2-40B4-BE49-F238E27FC236}">
                <a16:creationId xmlns="" xmlns:a16="http://schemas.microsoft.com/office/drawing/2014/main" id="{F26DADE0-D3DF-F04E-97E4-7003D8D1DF8B}"/>
              </a:ext>
            </a:extLst>
          </p:cNvPr>
          <p:cNvSpPr>
            <a:spLocks noGrp="1"/>
          </p:cNvSpPr>
          <p:nvPr>
            <p:ph idx="1"/>
          </p:nvPr>
        </p:nvSpPr>
        <p:spPr/>
        <p:txBody>
          <a:bodyPr/>
          <a:lstStyle/>
          <a:p>
            <a:r>
              <a:rPr lang="en-GB"/>
              <a:t>The order of the C2h point group is 4,and the order of the principal axis(C2)is 2.The group has four irreducible representations.</a:t>
            </a:r>
          </a:p>
          <a:p>
            <a:r>
              <a:rPr lang="en-GB"/>
              <a:t>The C2h point group is isomorphic to </a:t>
            </a:r>
            <a:r>
              <a:rPr lang="en-GB" b="1"/>
              <a:t>C2v and D2</a:t>
            </a:r>
            <a:r>
              <a:rPr lang="en-GB"/>
              <a:t>, and also to the kleenex four-group</a:t>
            </a:r>
          </a:p>
          <a:p>
            <a:r>
              <a:rPr lang="en-GB"/>
              <a:t>The C2h point group is generated by two two symmetry elements,C2 and i;non-canonically,by C2 and sigma ‘h’ or by I and sigma ‘h’.</a:t>
            </a:r>
          </a:p>
          <a:p>
            <a:r>
              <a:rPr lang="en-GB"/>
              <a:t>The lowest nonvanishing multipole moment in C2h is 4(Quadrupole moment).</a:t>
            </a:r>
          </a:p>
          <a:p>
            <a:r>
              <a:rPr lang="en-GB"/>
              <a:t>This is an Abeilan point group(the commutative law holds between all symmetry operations).</a:t>
            </a:r>
          </a:p>
        </p:txBody>
      </p:sp>
    </p:spTree>
    <p:extLst>
      <p:ext uri="{BB962C8B-B14F-4D97-AF65-F5344CB8AC3E}">
        <p14:creationId xmlns:p14="http://schemas.microsoft.com/office/powerpoint/2010/main" val="949967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9144000" cy="838200"/>
          </a:xfrm>
        </p:spPr>
        <p:txBody>
          <a:bodyPr/>
          <a:lstStyle/>
          <a:p>
            <a:r>
              <a:rPr lang="en-US" dirty="0" smtClean="0"/>
              <a:t>   Character table of C2h point group</a:t>
            </a:r>
            <a:endParaRPr lang="en-US" dirty="0"/>
          </a:p>
        </p:txBody>
      </p:sp>
      <p:pic>
        <p:nvPicPr>
          <p:cNvPr id="1028" name="Picture 4"/>
          <p:cNvPicPr>
            <a:picLocks noGrp="1" noChangeAspect="1" noChangeArrowheads="1"/>
          </p:cNvPicPr>
          <p:nvPr>
            <p:ph idx="1"/>
          </p:nvPr>
        </p:nvPicPr>
        <p:blipFill>
          <a:blip r:embed="rId2"/>
          <a:srcRect/>
          <a:stretch>
            <a:fillRect/>
          </a:stretch>
        </p:blipFill>
        <p:spPr bwMode="auto">
          <a:xfrm>
            <a:off x="2514600" y="1143000"/>
            <a:ext cx="7315200" cy="53340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F26C78C-FB38-3642-AD7A-EEF22C634159}"/>
              </a:ext>
            </a:extLst>
          </p:cNvPr>
          <p:cNvSpPr>
            <a:spLocks noGrp="1"/>
          </p:cNvSpPr>
          <p:nvPr>
            <p:ph type="title"/>
          </p:nvPr>
        </p:nvSpPr>
        <p:spPr/>
        <p:txBody>
          <a:bodyPr/>
          <a:lstStyle/>
          <a:p>
            <a:r>
              <a:rPr lang="en-US" dirty="0" smtClean="0"/>
              <a:t>            The C2h point group</a:t>
            </a:r>
            <a:endParaRPr lang="en-US" dirty="0"/>
          </a:p>
        </p:txBody>
      </p:sp>
      <p:sp>
        <p:nvSpPr>
          <p:cNvPr id="3" name="Content Placeholder 2">
            <a:extLst>
              <a:ext uri="{FF2B5EF4-FFF2-40B4-BE49-F238E27FC236}">
                <a16:creationId xmlns="" xmlns:a16="http://schemas.microsoft.com/office/drawing/2014/main" id="{C57F712B-B788-4F4A-9E69-C328175C5782}"/>
              </a:ext>
            </a:extLst>
          </p:cNvPr>
          <p:cNvSpPr>
            <a:spLocks noGrp="1"/>
          </p:cNvSpPr>
          <p:nvPr>
            <p:ph idx="1"/>
          </p:nvPr>
        </p:nvSpPr>
        <p:spPr/>
        <p:txBody>
          <a:bodyPr/>
          <a:lstStyle/>
          <a:p>
            <a:r>
              <a:rPr lang="en-GB"/>
              <a:t>The C2h group is Abeilan because it meets two sufficient conditions.Its symmetry elements are coaxial,and none is of its order is 3 or higher.</a:t>
            </a:r>
          </a:p>
          <a:p>
            <a:r>
              <a:rPr lang="en-GB"/>
              <a:t>In Abeilan groups,all symmetry operations form a class of their own,and all irreducible representations are one-dimensional.</a:t>
            </a:r>
          </a:p>
          <a:p>
            <a:r>
              <a:rPr lang="en-GB"/>
              <a:t>There are no symmetry elements of an order higher than 2 in this group.The symmetry-adapted cartesain products in the table above are needlessly complicated;rather,anyc simple product will do.</a:t>
            </a:r>
            <a:endParaRPr lang="en-US"/>
          </a:p>
        </p:txBody>
      </p:sp>
    </p:spTree>
    <p:extLst>
      <p:ext uri="{BB962C8B-B14F-4D97-AF65-F5344CB8AC3E}">
        <p14:creationId xmlns:p14="http://schemas.microsoft.com/office/powerpoint/2010/main" val="323842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7E86AD-B744-1347-9676-411874559E94}"/>
              </a:ext>
            </a:extLst>
          </p:cNvPr>
          <p:cNvSpPr>
            <a:spLocks noGrp="1"/>
          </p:cNvSpPr>
          <p:nvPr>
            <p:ph type="title"/>
          </p:nvPr>
        </p:nvSpPr>
        <p:spPr/>
        <p:txBody>
          <a:bodyPr/>
          <a:lstStyle/>
          <a:p>
            <a:r>
              <a:rPr lang="en-US" dirty="0" smtClean="0"/>
              <a:t>             The C2h point group</a:t>
            </a:r>
            <a:endParaRPr lang="en-US" dirty="0"/>
          </a:p>
        </p:txBody>
      </p:sp>
      <p:sp>
        <p:nvSpPr>
          <p:cNvPr id="3" name="Content Placeholder 2">
            <a:extLst>
              <a:ext uri="{FF2B5EF4-FFF2-40B4-BE49-F238E27FC236}">
                <a16:creationId xmlns="" xmlns:a16="http://schemas.microsoft.com/office/drawing/2014/main" id="{E1E39CA2-776A-EE45-85AF-68765C35B3B8}"/>
              </a:ext>
            </a:extLst>
          </p:cNvPr>
          <p:cNvSpPr>
            <a:spLocks noGrp="1"/>
          </p:cNvSpPr>
          <p:nvPr>
            <p:ph idx="1"/>
          </p:nvPr>
        </p:nvSpPr>
        <p:spPr/>
        <p:txBody>
          <a:bodyPr/>
          <a:lstStyle/>
          <a:p>
            <a:r>
              <a:rPr lang="en-GB"/>
              <a:t>All characters are integers because the order of the principal axis is 1,2,3,4 or 6.Such point groups are also referred to as “crystallographic point groups”,as they are compatible with periodic lattice symmetry.</a:t>
            </a:r>
          </a:p>
          <a:p>
            <a:r>
              <a:rPr lang="en-GB"/>
              <a:t>There are exactly 32 such groups:</a:t>
            </a:r>
            <a:r>
              <a:rPr lang="en-GB" b="1"/>
              <a:t>C1,Cs,Ci,C2,C2h,C2v,C3,C3h,C3v,C4,C4h,C4v,C6,C6h,C6v,D2,D2d,D2h,D3,D3d,D3h,D4,D4h,D6,D6h,</a:t>
            </a:r>
            <a:endParaRPr lang="en-US"/>
          </a:p>
        </p:txBody>
      </p:sp>
    </p:spTree>
    <p:extLst>
      <p:ext uri="{BB962C8B-B14F-4D97-AF65-F5344CB8AC3E}">
        <p14:creationId xmlns:p14="http://schemas.microsoft.com/office/powerpoint/2010/main" val="201445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D5136CF-B13C-6F43-99D0-C47AA90472E7}"/>
              </a:ext>
            </a:extLst>
          </p:cNvPr>
          <p:cNvSpPr>
            <a:spLocks noGrp="1"/>
          </p:cNvSpPr>
          <p:nvPr>
            <p:ph type="title"/>
          </p:nvPr>
        </p:nvSpPr>
        <p:spPr/>
        <p:txBody>
          <a:bodyPr/>
          <a:lstStyle/>
          <a:p>
            <a:r>
              <a:rPr lang="en-US" dirty="0" smtClean="0"/>
              <a:t>         Subgroups in C2h point group</a:t>
            </a:r>
            <a:endParaRPr lang="en-US" dirty="0"/>
          </a:p>
        </p:txBody>
      </p:sp>
      <p:sp>
        <p:nvSpPr>
          <p:cNvPr id="3" name="Content Placeholder 2">
            <a:extLst>
              <a:ext uri="{FF2B5EF4-FFF2-40B4-BE49-F238E27FC236}">
                <a16:creationId xmlns="" xmlns:a16="http://schemas.microsoft.com/office/drawing/2014/main" id="{FEB8733A-5ADF-C941-8E69-59CD4DE4AF0E}"/>
              </a:ext>
            </a:extLst>
          </p:cNvPr>
          <p:cNvSpPr>
            <a:spLocks noGrp="1"/>
          </p:cNvSpPr>
          <p:nvPr>
            <p:ph idx="1"/>
          </p:nvPr>
        </p:nvSpPr>
        <p:spPr/>
        <p:txBody>
          <a:bodyPr/>
          <a:lstStyle/>
          <a:p>
            <a:r>
              <a:rPr lang="en-GB"/>
              <a:t>The crystallographic notation(Hermann-Mauguin system)of the C2h point group is 2/m.</a:t>
            </a:r>
          </a:p>
          <a:p>
            <a:r>
              <a:rPr lang="en-GB"/>
              <a:t>The C2h symmetry is exemplified by a parallelogram or the shape of the letter S.</a:t>
            </a:r>
          </a:p>
          <a:p>
            <a:r>
              <a:rPr lang="en-GB"/>
              <a:t>The C2h group has three nontrivial subgroups:</a:t>
            </a:r>
            <a:r>
              <a:rPr lang="en-GB" b="1"/>
              <a:t>C2,Cs,Ci. </a:t>
            </a:r>
            <a:r>
              <a:rPr lang="en-GB"/>
              <a:t>Each of them appears in only one orientation,which is also the standard orientation for that group.</a:t>
            </a:r>
          </a:p>
          <a:p>
            <a:r>
              <a:rPr lang="en-GB"/>
              <a:t>The C2h group itself is a subgroup of C2nh(one orientation),D2nh(three orientation),D(2n+1)d(one orientation)and the isomeric groups </a:t>
            </a:r>
            <a:r>
              <a:rPr lang="en-GB" b="1"/>
              <a:t>Th,Ih(</a:t>
            </a:r>
            <a:r>
              <a:rPr lang="en-GB"/>
              <a:t>both one orientation)and </a:t>
            </a:r>
            <a:r>
              <a:rPr lang="en-GB" b="1"/>
              <a:t>Oh</a:t>
            </a:r>
            <a:r>
              <a:rPr lang="en-GB"/>
              <a:t>(two orientations).</a:t>
            </a:r>
            <a:endParaRPr lang="en-US"/>
          </a:p>
        </p:txBody>
      </p:sp>
    </p:spTree>
    <p:extLst>
      <p:ext uri="{BB962C8B-B14F-4D97-AF65-F5344CB8AC3E}">
        <p14:creationId xmlns:p14="http://schemas.microsoft.com/office/powerpoint/2010/main" val="272016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4EA035-16CE-2544-8784-D20585B11F34}"/>
              </a:ext>
            </a:extLst>
          </p:cNvPr>
          <p:cNvSpPr>
            <a:spLocks noGrp="1"/>
          </p:cNvSpPr>
          <p:nvPr>
            <p:ph type="title"/>
          </p:nvPr>
        </p:nvSpPr>
        <p:spPr/>
        <p:txBody>
          <a:bodyPr/>
          <a:lstStyle/>
          <a:p>
            <a:r>
              <a:rPr lang="en-US" dirty="0" smtClean="0"/>
              <a:t>                       Examples </a:t>
            </a:r>
            <a:endParaRPr lang="en-US" dirty="0"/>
          </a:p>
        </p:txBody>
      </p:sp>
      <p:sp>
        <p:nvSpPr>
          <p:cNvPr id="3" name="Content Placeholder 2">
            <a:extLst>
              <a:ext uri="{FF2B5EF4-FFF2-40B4-BE49-F238E27FC236}">
                <a16:creationId xmlns="" xmlns:a16="http://schemas.microsoft.com/office/drawing/2014/main" id="{09148AD0-5A82-7043-B6B2-2FE2BE0C5ACD}"/>
              </a:ext>
            </a:extLst>
          </p:cNvPr>
          <p:cNvSpPr>
            <a:spLocks noGrp="1"/>
          </p:cNvSpPr>
          <p:nvPr>
            <p:ph idx="1"/>
          </p:nvPr>
        </p:nvSpPr>
        <p:spPr/>
        <p:txBody>
          <a:bodyPr/>
          <a:lstStyle/>
          <a:p>
            <a:r>
              <a:rPr lang="en-GB"/>
              <a:t>Molecules with C2h symmetry are very common.Some examples include butane,hexane,trans-1,2-dichloroethene,ethanediol,trans-2-butene,1,3-butadiene,oxalic acid,2,2’-bipyridine,butadione,1,4-dibromo-2,5-dichlorobenzene,trans-decalin(bicyclo(4.4.0)decane),zethrene,etc.,</a:t>
            </a:r>
            <a:endParaRPr lang="en-US"/>
          </a:p>
        </p:txBody>
      </p:sp>
    </p:spTree>
    <p:extLst>
      <p:ext uri="{BB962C8B-B14F-4D97-AF65-F5344CB8AC3E}">
        <p14:creationId xmlns:p14="http://schemas.microsoft.com/office/powerpoint/2010/main" val="3521564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F504C8-DDAD-6646-94B1-71DB40EC2E42}"/>
              </a:ext>
            </a:extLst>
          </p:cNvPr>
          <p:cNvSpPr>
            <a:spLocks noGrp="1"/>
          </p:cNvSpPr>
          <p:nvPr>
            <p:ph type="title"/>
          </p:nvPr>
        </p:nvSpPr>
        <p:spPr/>
        <p:txBody>
          <a:bodyPr/>
          <a:lstStyle/>
          <a:p>
            <a:r>
              <a:rPr lang="en-GB" dirty="0" smtClean="0"/>
              <a:t>   Character </a:t>
            </a:r>
            <a:r>
              <a:rPr lang="en-GB" dirty="0"/>
              <a:t>table of C2h point group </a:t>
            </a:r>
            <a:endParaRPr lang="en-US" dirty="0"/>
          </a:p>
        </p:txBody>
      </p:sp>
      <p:sp>
        <p:nvSpPr>
          <p:cNvPr id="3" name="Content Placeholder 2">
            <a:extLst>
              <a:ext uri="{FF2B5EF4-FFF2-40B4-BE49-F238E27FC236}">
                <a16:creationId xmlns="" xmlns:a16="http://schemas.microsoft.com/office/drawing/2014/main" id="{18F1F557-7035-D54D-ACE6-96686F0EE44A}"/>
              </a:ext>
            </a:extLst>
          </p:cNvPr>
          <p:cNvSpPr>
            <a:spLocks noGrp="1"/>
          </p:cNvSpPr>
          <p:nvPr>
            <p:ph idx="1"/>
          </p:nvPr>
        </p:nvSpPr>
        <p:spPr/>
        <p:txBody>
          <a:bodyPr/>
          <a:lstStyle/>
          <a:p>
            <a:r>
              <a:rPr lang="en-GB"/>
              <a:t>The different symmetry Operation are </a:t>
            </a:r>
            <a:r>
              <a:rPr lang="en-GB" b="1"/>
              <a:t>E,C2,sigma ‘h’,i= order= 4 </a:t>
            </a:r>
            <a:r>
              <a:rPr lang="en-GB"/>
              <a:t>There are 4 classes of operation there should be 4 irreducible representation T1,T2,T3,T4.Then sum of the squares of the dimensions should be 4.</a:t>
            </a:r>
          </a:p>
          <a:p>
            <a:r>
              <a:rPr lang="en-GB"/>
              <a:t>The dimension has to be an integer there should be one dimensional representation.</a:t>
            </a:r>
          </a:p>
          <a:p>
            <a:r>
              <a:rPr lang="en-GB"/>
              <a:t>For any point group there should be IRR,which is symmetrical to all the operation.So that the character table corresponding to all the operator is 1 IRR.</a:t>
            </a:r>
          </a:p>
          <a:p>
            <a:r>
              <a:rPr lang="en-GB"/>
              <a:t>The characters of other IRR we must apply the orthogonality function.The characters of the IRR, are orthogonal to each other,we know the identity operation operation for T2 IRR is 1. </a:t>
            </a:r>
            <a:endParaRPr lang="en-US"/>
          </a:p>
        </p:txBody>
      </p:sp>
    </p:spTree>
    <p:extLst>
      <p:ext uri="{BB962C8B-B14F-4D97-AF65-F5344CB8AC3E}">
        <p14:creationId xmlns:p14="http://schemas.microsoft.com/office/powerpoint/2010/main" val="2938373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93E081-39DC-AA47-AE96-4E8CBD598642}"/>
              </a:ext>
            </a:extLst>
          </p:cNvPr>
          <p:cNvSpPr>
            <a:spLocks noGrp="1"/>
          </p:cNvSpPr>
          <p:nvPr>
            <p:ph type="title"/>
          </p:nvPr>
        </p:nvSpPr>
        <p:spPr/>
        <p:txBody>
          <a:bodyPr/>
          <a:lstStyle/>
          <a:p>
            <a:r>
              <a:rPr lang="en-US" dirty="0" smtClean="0"/>
              <a:t>                         Equation</a:t>
            </a:r>
            <a:endParaRPr lang="en-US" dirty="0"/>
          </a:p>
        </p:txBody>
      </p:sp>
      <p:sp>
        <p:nvSpPr>
          <p:cNvPr id="3" name="Content Placeholder 2">
            <a:extLst>
              <a:ext uri="{FF2B5EF4-FFF2-40B4-BE49-F238E27FC236}">
                <a16:creationId xmlns="" xmlns:a16="http://schemas.microsoft.com/office/drawing/2014/main" id="{E65A5E97-5724-1D40-BB55-1A21FE5631B7}"/>
              </a:ext>
            </a:extLst>
          </p:cNvPr>
          <p:cNvSpPr>
            <a:spLocks noGrp="1"/>
          </p:cNvSpPr>
          <p:nvPr>
            <p:ph idx="1"/>
          </p:nvPr>
        </p:nvSpPr>
        <p:spPr/>
        <p:txBody>
          <a:bodyPr/>
          <a:lstStyle/>
          <a:p>
            <a:r>
              <a:rPr lang="en-GB"/>
              <a:t>The characters of C3 and the character of sigma ‘v’ for T2 such that 1.1.1+1.1.Xc2+1.1.Xh+1.1.Xi=0</a:t>
            </a:r>
          </a:p>
          <a:p>
            <a:r>
              <a:rPr lang="en-GB"/>
              <a:t>Only if character of C2=-1,character of i=1 and character of sigma’h’=-1. The above equation can be correct.</a:t>
            </a:r>
          </a:p>
          <a:p>
            <a:r>
              <a:rPr lang="en-GB"/>
              <a:t>The characters of T3 should be orthogonal to T1 and T2.Let the character of identity operation is 1.</a:t>
            </a:r>
          </a:p>
          <a:p>
            <a:r>
              <a:rPr lang="en-GB"/>
              <a:t>Considering T1 and T3,</a:t>
            </a:r>
          </a:p>
          <a:p>
            <a:pPr marL="0" indent="0">
              <a:buNone/>
            </a:pPr>
            <a:r>
              <a:rPr lang="en-GB"/>
              <a:t>            1.1.1+1.1.X’C2+1.1.X’i+1.1.X’h=0</a:t>
            </a:r>
          </a:p>
          <a:p>
            <a:pPr marL="0" indent="0">
              <a:buNone/>
            </a:pPr>
            <a:r>
              <a:rPr lang="en-GB"/>
              <a:t>  </a:t>
            </a:r>
            <a:endParaRPr lang="en-US"/>
          </a:p>
        </p:txBody>
      </p:sp>
    </p:spTree>
    <p:extLst>
      <p:ext uri="{BB962C8B-B14F-4D97-AF65-F5344CB8AC3E}">
        <p14:creationId xmlns:p14="http://schemas.microsoft.com/office/powerpoint/2010/main" val="1278170712"/>
      </p:ext>
    </p:extLst>
  </p:cSld>
  <p:clrMapOvr>
    <a:masterClrMapping/>
  </p:clrMapOvr>
</p:sld>
</file>

<file path=ppt/theme/theme1.xml><?xml version="1.0" encoding="utf-8"?>
<a:theme xmlns:a="http://schemas.openxmlformats.org/drawingml/2006/main" name="TF10001025">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TotalTime>11</TotalTime>
  <Words>567</Words>
  <Application>Microsoft Office PowerPoint</Application>
  <PresentationFormat>Widescreen</PresentationFormat>
  <Paragraphs>43</Paragraphs>
  <Slides>10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Franklin Gothic Book</vt:lpstr>
      <vt:lpstr>TF10001025</vt:lpstr>
      <vt:lpstr>Construction of character table</vt:lpstr>
      <vt:lpstr>   Characteristics of C2h point group</vt:lpstr>
      <vt:lpstr>   Character table of C2h point group</vt:lpstr>
      <vt:lpstr>            The C2h point group</vt:lpstr>
      <vt:lpstr>             The C2h point group</vt:lpstr>
      <vt:lpstr>         Subgroups in C2h point group</vt:lpstr>
      <vt:lpstr>                       Examples </vt:lpstr>
      <vt:lpstr>   Character table of C2h point group </vt:lpstr>
      <vt:lpstr>                         Equation</vt:lpstr>
      <vt:lpstr>                     Values of X’</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of character table</dc:title>
  <dc:creator>babu</dc:creator>
  <cp:lastModifiedBy>Admin</cp:lastModifiedBy>
  <cp:revision>6</cp:revision>
  <dcterms:modified xsi:type="dcterms:W3CDTF">2019-09-19T09:06:50Z</dcterms:modified>
</cp:coreProperties>
</file>